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9" r:id="rId3"/>
    <p:sldId id="270" r:id="rId4"/>
    <p:sldId id="271" r:id="rId5"/>
    <p:sldId id="272" r:id="rId6"/>
    <p:sldId id="273" r:id="rId7"/>
    <p:sldId id="274" r:id="rId8"/>
    <p:sldId id="275" r:id="rId9"/>
    <p:sldId id="276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1644" y="13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019F27-0474-4F17-B39B-49F282E3632B}" type="datetimeFigureOut">
              <a:rPr lang="ru-RU" smtClean="0"/>
              <a:pPr/>
              <a:t>14.09.2016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1BDA1-C6D9-4FF1-968C-D9B93EA0191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019F27-0474-4F17-B39B-49F282E3632B}" type="datetimeFigureOut">
              <a:rPr lang="ru-RU" smtClean="0"/>
              <a:pPr/>
              <a:t>14.09.2016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1BDA1-C6D9-4FF1-968C-D9B93EA0191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019F27-0474-4F17-B39B-49F282E3632B}" type="datetimeFigureOut">
              <a:rPr lang="ru-RU" smtClean="0"/>
              <a:pPr/>
              <a:t>14.09.2016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1BDA1-C6D9-4FF1-968C-D9B93EA0191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019F27-0474-4F17-B39B-49F282E3632B}" type="datetimeFigureOut">
              <a:rPr lang="ru-RU" smtClean="0"/>
              <a:pPr/>
              <a:t>14.09.2016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1BDA1-C6D9-4FF1-968C-D9B93EA0191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019F27-0474-4F17-B39B-49F282E3632B}" type="datetimeFigureOut">
              <a:rPr lang="ru-RU" smtClean="0"/>
              <a:pPr/>
              <a:t>14.09.2016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1BDA1-C6D9-4FF1-968C-D9B93EA0191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019F27-0474-4F17-B39B-49F282E3632B}" type="datetimeFigureOut">
              <a:rPr lang="ru-RU" smtClean="0"/>
              <a:pPr/>
              <a:t>14.09.2016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1BDA1-C6D9-4FF1-968C-D9B93EA0191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019F27-0474-4F17-B39B-49F282E3632B}" type="datetimeFigureOut">
              <a:rPr lang="ru-RU" smtClean="0"/>
              <a:pPr/>
              <a:t>14.09.2016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1BDA1-C6D9-4FF1-968C-D9B93EA0191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019F27-0474-4F17-B39B-49F282E3632B}" type="datetimeFigureOut">
              <a:rPr lang="ru-RU" smtClean="0"/>
              <a:pPr/>
              <a:t>14.09.2016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1BDA1-C6D9-4FF1-968C-D9B93EA0191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019F27-0474-4F17-B39B-49F282E3632B}" type="datetimeFigureOut">
              <a:rPr lang="ru-RU" smtClean="0"/>
              <a:pPr/>
              <a:t>14.09.2016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1BDA1-C6D9-4FF1-968C-D9B93EA0191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019F27-0474-4F17-B39B-49F282E3632B}" type="datetimeFigureOut">
              <a:rPr lang="ru-RU" smtClean="0"/>
              <a:pPr/>
              <a:t>14.09.2016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1BDA1-C6D9-4FF1-968C-D9B93EA0191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019F27-0474-4F17-B39B-49F282E3632B}" type="datetimeFigureOut">
              <a:rPr lang="ru-RU" smtClean="0"/>
              <a:pPr/>
              <a:t>14.09.2016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1BDA1-C6D9-4FF1-968C-D9B93EA0191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019F27-0474-4F17-B39B-49F282E3632B}" type="datetimeFigureOut">
              <a:rPr lang="ru-RU" smtClean="0"/>
              <a:pPr/>
              <a:t>14.09.2016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11BDA1-C6D9-4FF1-968C-D9B93EA0191E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&#1058;&#1072;&#1073;&#1083;&#1080;&#1094;&#1072;%20&#1055;&#1057;.xlsx" TargetMode="Externa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 descr="bg_ppt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-1" y="0"/>
            <a:ext cx="9144001" cy="3694415"/>
          </a:xfrm>
          <a:prstGeom prst="rect">
            <a:avLst/>
          </a:prstGeom>
          <a:ln>
            <a:noFill/>
          </a:ln>
        </p:spPr>
      </p:pic>
      <p:sp>
        <p:nvSpPr>
          <p:cNvPr id="6" name="TextBox 5"/>
          <p:cNvSpPr txBox="1"/>
          <p:nvPr/>
        </p:nvSpPr>
        <p:spPr>
          <a:xfrm>
            <a:off x="2483768" y="116632"/>
            <a:ext cx="397217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800" dirty="0" smtClean="0">
                <a:solidFill>
                  <a:schemeClr val="bg1"/>
                </a:solidFill>
              </a:rPr>
              <a:t>АЭРОНЕТ 2016</a:t>
            </a:r>
            <a:endParaRPr lang="ru-RU" sz="4800" dirty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76430" y="980728"/>
            <a:ext cx="8516050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3200" dirty="0" smtClean="0">
                <a:solidFill>
                  <a:schemeClr val="bg1"/>
                </a:solidFill>
              </a:rPr>
              <a:t>Научно-практическая конференция </a:t>
            </a:r>
          </a:p>
          <a:p>
            <a:pPr algn="ctr"/>
            <a:r>
              <a:rPr lang="ru-RU" sz="3200" dirty="0" smtClean="0">
                <a:solidFill>
                  <a:schemeClr val="bg1"/>
                </a:solidFill>
              </a:rPr>
              <a:t>по развитию беспилотных авиационных систем</a:t>
            </a:r>
            <a:endParaRPr lang="ru-RU" sz="3200" dirty="0">
              <a:solidFill>
                <a:schemeClr val="bg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843808" y="2204864"/>
            <a:ext cx="34029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solidFill>
                  <a:schemeClr val="bg1"/>
                </a:solidFill>
              </a:rPr>
              <a:t>г</a:t>
            </a:r>
            <a:r>
              <a:rPr lang="ru-RU" dirty="0" smtClean="0">
                <a:solidFill>
                  <a:schemeClr val="bg1"/>
                </a:solidFill>
              </a:rPr>
              <a:t>. </a:t>
            </a:r>
            <a:r>
              <a:rPr lang="ru-RU" dirty="0" smtClean="0">
                <a:solidFill>
                  <a:schemeClr val="bg1"/>
                </a:solidFill>
              </a:rPr>
              <a:t>Москва, </a:t>
            </a:r>
            <a:r>
              <a:rPr lang="ru-RU" dirty="0" smtClean="0">
                <a:solidFill>
                  <a:schemeClr val="bg1"/>
                </a:solidFill>
              </a:rPr>
              <a:t>15-17 </a:t>
            </a:r>
            <a:r>
              <a:rPr lang="ru-RU" dirty="0" smtClean="0">
                <a:solidFill>
                  <a:schemeClr val="bg1"/>
                </a:solidFill>
              </a:rPr>
              <a:t>сентября 2016 г.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55576" y="3843045"/>
            <a:ext cx="748883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>
                <a:solidFill>
                  <a:srgbClr val="C00000"/>
                </a:solidFill>
              </a:rPr>
              <a:t>Квалификация и кадры в сфере беспилотных авиационных систем</a:t>
            </a:r>
            <a:endParaRPr lang="ru-RU" sz="2800" b="1" dirty="0">
              <a:solidFill>
                <a:srgbClr val="C00000"/>
              </a:solidFill>
            </a:endParaRPr>
          </a:p>
        </p:txBody>
      </p:sp>
      <p:cxnSp>
        <p:nvCxnSpPr>
          <p:cNvPr id="16" name="Прямая соединительная линия 15"/>
          <p:cNvCxnSpPr/>
          <p:nvPr/>
        </p:nvCxnSpPr>
        <p:spPr>
          <a:xfrm>
            <a:off x="0" y="3717032"/>
            <a:ext cx="9144000" cy="0"/>
          </a:xfrm>
          <a:prstGeom prst="line">
            <a:avLst/>
          </a:prstGeom>
          <a:ln w="254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/>
          <p:cNvCxnSpPr/>
          <p:nvPr/>
        </p:nvCxnSpPr>
        <p:spPr>
          <a:xfrm>
            <a:off x="0" y="5013176"/>
            <a:ext cx="9144000" cy="0"/>
          </a:xfrm>
          <a:prstGeom prst="line">
            <a:avLst/>
          </a:prstGeom>
          <a:ln w="254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Box 36"/>
          <p:cNvSpPr txBox="1"/>
          <p:nvPr/>
        </p:nvSpPr>
        <p:spPr>
          <a:xfrm>
            <a:off x="1907704" y="5229200"/>
            <a:ext cx="648072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>
                <a:solidFill>
                  <a:srgbClr val="002060"/>
                </a:solidFill>
              </a:rPr>
              <a:t>Докладчик: </a:t>
            </a:r>
            <a:r>
              <a:rPr lang="ru-RU" sz="2000" dirty="0" smtClean="0">
                <a:solidFill>
                  <a:srgbClr val="002060"/>
                </a:solidFill>
              </a:rPr>
              <a:t>Сычев Игорь Алексеевич</a:t>
            </a:r>
            <a:endParaRPr lang="ru-RU" sz="2000" dirty="0" smtClean="0">
              <a:solidFill>
                <a:srgbClr val="002060"/>
              </a:solidFill>
            </a:endParaRPr>
          </a:p>
          <a:p>
            <a:endParaRPr lang="ru-RU" sz="2000" dirty="0" smtClean="0">
              <a:solidFill>
                <a:srgbClr val="002060"/>
              </a:solidFill>
            </a:endParaRPr>
          </a:p>
          <a:p>
            <a:r>
              <a:rPr lang="ru-RU" sz="2000" dirty="0" smtClean="0">
                <a:solidFill>
                  <a:srgbClr val="002060"/>
                </a:solidFill>
              </a:rPr>
              <a:t>Руководитель проекта беспилотных авиационных систем ООО «</a:t>
            </a:r>
            <a:r>
              <a:rPr lang="ru-RU" sz="2000" dirty="0" err="1" smtClean="0">
                <a:solidFill>
                  <a:srgbClr val="002060"/>
                </a:solidFill>
              </a:rPr>
              <a:t>Инэнерджи</a:t>
            </a:r>
            <a:r>
              <a:rPr lang="ru-RU" sz="2000" dirty="0" smtClean="0">
                <a:solidFill>
                  <a:srgbClr val="002060"/>
                </a:solidFill>
              </a:rPr>
              <a:t>»</a:t>
            </a:r>
            <a:endParaRPr lang="ru-RU" sz="2000" dirty="0" smtClean="0">
              <a:solidFill>
                <a:srgbClr val="002060"/>
              </a:solidFill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5310000"/>
            <a:ext cx="1257960" cy="116183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5192" y="873405"/>
            <a:ext cx="8229600" cy="706090"/>
          </a:xfrm>
        </p:spPr>
        <p:txBody>
          <a:bodyPr>
            <a:normAutofit/>
          </a:bodyPr>
          <a:lstStyle/>
          <a:p>
            <a:r>
              <a:rPr lang="ru-RU" sz="2200" b="1" dirty="0" smtClean="0">
                <a:solidFill>
                  <a:srgbClr val="002060"/>
                </a:solidFill>
              </a:rPr>
              <a:t>ВОЗДУШНЫЙ КОДЕКС РОССИЙСКОЙ ФЕДЕРАЦИИ</a:t>
            </a:r>
            <a:endParaRPr lang="ru-RU" sz="2200" b="1" dirty="0">
              <a:solidFill>
                <a:srgbClr val="00206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1340768"/>
            <a:ext cx="8784976" cy="3431109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ru-RU" sz="1800" b="1" dirty="0" smtClean="0">
              <a:solidFill>
                <a:srgbClr val="002060"/>
              </a:solidFill>
            </a:endParaRPr>
          </a:p>
          <a:p>
            <a:pPr marL="0" indent="0" algn="just">
              <a:buNone/>
            </a:pPr>
            <a:r>
              <a:rPr lang="ru-RU" sz="1800" b="1" dirty="0" smtClean="0">
                <a:solidFill>
                  <a:srgbClr val="002060"/>
                </a:solidFill>
              </a:rPr>
              <a:t>Статья 52. </a:t>
            </a:r>
            <a:r>
              <a:rPr lang="ru-RU" sz="1800" b="1" dirty="0">
                <a:solidFill>
                  <a:srgbClr val="002060"/>
                </a:solidFill>
              </a:rPr>
              <a:t>Понятие авиационного </a:t>
            </a:r>
            <a:r>
              <a:rPr lang="ru-RU" sz="1800" b="1" dirty="0" smtClean="0">
                <a:solidFill>
                  <a:srgbClr val="002060"/>
                </a:solidFill>
              </a:rPr>
              <a:t>персонала</a:t>
            </a:r>
          </a:p>
          <a:p>
            <a:pPr marL="0" indent="0" algn="just">
              <a:buNone/>
            </a:pPr>
            <a:endParaRPr lang="ru-RU" sz="1800" b="1" dirty="0" smtClean="0">
              <a:solidFill>
                <a:srgbClr val="002060"/>
              </a:solidFill>
            </a:endParaRPr>
          </a:p>
          <a:p>
            <a:pPr marL="0" indent="0" algn="just">
              <a:buNone/>
            </a:pPr>
            <a:r>
              <a:rPr lang="ru-RU" sz="1800" b="1" dirty="0" smtClean="0">
                <a:solidFill>
                  <a:srgbClr val="FF0000"/>
                </a:solidFill>
              </a:rPr>
              <a:t>К </a:t>
            </a:r>
            <a:r>
              <a:rPr lang="ru-RU" sz="1800" b="1" dirty="0">
                <a:solidFill>
                  <a:srgbClr val="FF0000"/>
                </a:solidFill>
              </a:rPr>
              <a:t>авиационному персоналу относятся лица, которые имеют профессиональную подготовку</a:t>
            </a:r>
            <a:r>
              <a:rPr lang="ru-RU" sz="1800" b="1" dirty="0">
                <a:solidFill>
                  <a:srgbClr val="002060"/>
                </a:solidFill>
              </a:rPr>
              <a:t>, осуществляют деятельность по обеспечению безопасности полетов воздушных судов или авиационной безопасности, по организации, выполнению, обеспечению и обслуживанию воздушных перевозок и полетов воздушных судов, выполнению авиационных работ, организации использования воздушного пространства, организации и обслуживанию воздушного движения </a:t>
            </a:r>
            <a:r>
              <a:rPr lang="ru-RU" sz="1800" b="1" dirty="0">
                <a:solidFill>
                  <a:srgbClr val="FF0000"/>
                </a:solidFill>
              </a:rPr>
              <a:t>и включены в </a:t>
            </a:r>
            <a:endParaRPr lang="ru-RU" sz="1800" b="1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ru-RU" sz="1800" b="1" dirty="0" smtClean="0">
              <a:solidFill>
                <a:srgbClr val="002060"/>
              </a:solidFill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73488" y="3232150"/>
            <a:ext cx="159702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27984" y="2947647"/>
            <a:ext cx="1283932" cy="313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179512" y="4077072"/>
            <a:ext cx="58326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solidFill>
                  <a:srgbClr val="FF0000"/>
                </a:solidFill>
              </a:rPr>
              <a:t>перечни специалистов авиационного персонала.</a:t>
            </a:r>
          </a:p>
        </p:txBody>
      </p:sp>
      <p:pic>
        <p:nvPicPr>
          <p:cNvPr id="7" name="Рисунок 6" descr="bg_2_ppt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00" y="-9547"/>
            <a:ext cx="9151943" cy="642693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2483768" y="-138301"/>
            <a:ext cx="397217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800" dirty="0" smtClean="0">
                <a:solidFill>
                  <a:schemeClr val="bg1"/>
                </a:solidFill>
              </a:rPr>
              <a:t>АЭРОНЕТ 2016</a:t>
            </a:r>
            <a:endParaRPr lang="ru-RU" sz="4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977077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mph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-4.72222E-6 4.44444E-6 L -4.72222E-6 -0.07223 " pathEditMode="relative" rAng="0" ptsTypes="AA">
                                      <p:cBhvr>
                                        <p:cTn id="6" dur="125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3611"/>
                                    </p:animMotion>
                                    <p:animRot by="1500000">
                                      <p:cBhvr>
                                        <p:cTn id="7" dur="63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8" dur="63" fill="hold">
                                          <p:stCondLst>
                                            <p:cond delay="63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9" dur="63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0" dur="63" fill="hold">
                                          <p:stCondLst>
                                            <p:cond delay="18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61864" y="1246746"/>
            <a:ext cx="8229600" cy="850106"/>
          </a:xfrm>
        </p:spPr>
        <p:txBody>
          <a:bodyPr>
            <a:normAutofit/>
          </a:bodyPr>
          <a:lstStyle/>
          <a:p>
            <a:r>
              <a:rPr lang="ru-RU" sz="2200" b="1" dirty="0" smtClean="0">
                <a:solidFill>
                  <a:srgbClr val="002060"/>
                </a:solidFill>
              </a:rPr>
              <a:t>ВОЗДУШНЫЙ КОДЕКС РОССИЙСКОЙ ФЕДЕРАЦИИ</a:t>
            </a:r>
            <a:endParaRPr lang="ru-RU" sz="2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61864" y="2204864"/>
            <a:ext cx="8424936" cy="424847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1800" b="1" dirty="0" smtClean="0">
                <a:solidFill>
                  <a:srgbClr val="002060"/>
                </a:solidFill>
              </a:rPr>
              <a:t>Статья </a:t>
            </a:r>
            <a:r>
              <a:rPr lang="ru-RU" sz="1800" b="1" dirty="0">
                <a:solidFill>
                  <a:srgbClr val="002060"/>
                </a:solidFill>
              </a:rPr>
              <a:t>53. Допуск лиц из числа авиационного персонала к деятельности</a:t>
            </a:r>
          </a:p>
          <a:p>
            <a:pPr marL="0" indent="0">
              <a:buNone/>
            </a:pPr>
            <a:r>
              <a:rPr lang="ru-RU" sz="1800" b="1" dirty="0">
                <a:solidFill>
                  <a:srgbClr val="002060"/>
                </a:solidFill>
              </a:rPr>
              <a:t> </a:t>
            </a:r>
          </a:p>
          <a:p>
            <a:pPr marL="0" indent="0" algn="just">
              <a:buNone/>
            </a:pPr>
            <a:r>
              <a:rPr lang="ru-RU" sz="1800" b="1" dirty="0">
                <a:solidFill>
                  <a:srgbClr val="002060"/>
                </a:solidFill>
              </a:rPr>
              <a:t>1. </a:t>
            </a:r>
            <a:r>
              <a:rPr lang="ru-RU" sz="1800" b="1" u="sng" dirty="0">
                <a:solidFill>
                  <a:srgbClr val="002060"/>
                </a:solidFill>
              </a:rPr>
              <a:t>К выполнению функций членов экипажа</a:t>
            </a:r>
            <a:r>
              <a:rPr lang="ru-RU" sz="1800" b="1" dirty="0">
                <a:solidFill>
                  <a:srgbClr val="002060"/>
                </a:solidFill>
              </a:rPr>
              <a:t> гражданского воздушного судна, </a:t>
            </a:r>
            <a:r>
              <a:rPr lang="ru-RU" sz="1800" b="1" dirty="0">
                <a:solidFill>
                  <a:srgbClr val="FF0000"/>
                </a:solidFill>
              </a:rPr>
              <a:t>за исключением</a:t>
            </a:r>
            <a:r>
              <a:rPr lang="ru-RU" sz="1800" b="1" dirty="0">
                <a:solidFill>
                  <a:srgbClr val="002060"/>
                </a:solidFill>
              </a:rPr>
              <a:t> </a:t>
            </a:r>
            <a:r>
              <a:rPr lang="ru-RU" sz="1800" b="1" dirty="0" smtClean="0">
                <a:solidFill>
                  <a:srgbClr val="002060"/>
                </a:solidFill>
              </a:rPr>
              <a:t>… </a:t>
            </a:r>
            <a:r>
              <a:rPr lang="ru-RU" sz="1800" b="1" dirty="0">
                <a:solidFill>
                  <a:srgbClr val="002060"/>
                </a:solidFill>
              </a:rPr>
              <a:t>беспилотного гражданского воздушного судна с максимальной взлетной массой </a:t>
            </a:r>
            <a:r>
              <a:rPr lang="ru-RU" sz="1800" b="1" dirty="0" smtClean="0">
                <a:solidFill>
                  <a:srgbClr val="002060"/>
                </a:solidFill>
              </a:rPr>
              <a:t>                                              …, </a:t>
            </a:r>
            <a:r>
              <a:rPr lang="ru-RU" sz="1800" b="1" u="sng" dirty="0">
                <a:solidFill>
                  <a:srgbClr val="002060"/>
                </a:solidFill>
              </a:rPr>
              <a:t>а также функций по техническому обслуживанию воздушных судов, по диспетчерскому обслуживанию воздушного движения</a:t>
            </a:r>
            <a:r>
              <a:rPr lang="ru-RU" sz="1800" b="1" dirty="0">
                <a:solidFill>
                  <a:srgbClr val="002060"/>
                </a:solidFill>
              </a:rPr>
              <a:t> допускаются лица из числа специалистов авиационного персонала гражданской авиации, </a:t>
            </a:r>
            <a:r>
              <a:rPr lang="ru-RU" sz="1800" b="1" u="sng" dirty="0">
                <a:solidFill>
                  <a:srgbClr val="002060"/>
                </a:solidFill>
              </a:rPr>
              <a:t>имеющие выданные уполномоченным органом в области гражданской авиации соответствующие свидетельства.</a:t>
            </a:r>
          </a:p>
          <a:p>
            <a:endParaRPr lang="ru-RU" sz="1800" dirty="0" smtClean="0">
              <a:solidFill>
                <a:srgbClr val="002060"/>
              </a:solidFill>
            </a:endParaRPr>
          </a:p>
          <a:p>
            <a:endParaRPr lang="ru-RU" sz="1800" dirty="0">
              <a:solidFill>
                <a:srgbClr val="002060"/>
              </a:solidFill>
            </a:endParaRPr>
          </a:p>
          <a:p>
            <a:endParaRPr lang="ru-RU" sz="1800" dirty="0">
              <a:solidFill>
                <a:srgbClr val="00206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123728" y="3429000"/>
            <a:ext cx="27363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>
                <a:solidFill>
                  <a:srgbClr val="FF0000"/>
                </a:solidFill>
              </a:rPr>
              <a:t>30 килограммов и менее</a:t>
            </a:r>
            <a:endParaRPr lang="ru-RU" b="1" dirty="0" smtClean="0">
              <a:solidFill>
                <a:srgbClr val="FF0000"/>
              </a:solidFill>
            </a:endParaRPr>
          </a:p>
        </p:txBody>
      </p:sp>
      <p:pic>
        <p:nvPicPr>
          <p:cNvPr id="6" name="Рисунок 5" descr="bg_2_ppt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00" y="-9547"/>
            <a:ext cx="9151943" cy="642693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2483768" y="-138301"/>
            <a:ext cx="397217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800" dirty="0" smtClean="0">
                <a:solidFill>
                  <a:schemeClr val="bg1"/>
                </a:solidFill>
              </a:rPr>
              <a:t>АЭРОНЕТ 2016</a:t>
            </a:r>
            <a:endParaRPr lang="ru-RU" sz="4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23206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-8.33333E-7 -1.85185E-6 L -8.33333E-7 -0.07222 " pathEditMode="relative" rAng="0" ptsTypes="AA">
                                      <p:cBhvr>
                                        <p:cTn id="6" dur="125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3611"/>
                                    </p:animMotion>
                                    <p:animRot by="1500000">
                                      <p:cBhvr>
                                        <p:cTn id="7" dur="63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8" dur="63" fill="hold">
                                          <p:stCondLst>
                                            <p:cond delay="63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9" dur="63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0" dur="63" fill="hold">
                                          <p:stCondLst>
                                            <p:cond delay="18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9127" y="980728"/>
            <a:ext cx="8229600" cy="1143000"/>
          </a:xfrm>
        </p:spPr>
        <p:txBody>
          <a:bodyPr/>
          <a:lstStyle/>
          <a:p>
            <a:r>
              <a:rPr lang="ru-RU" sz="2200" b="1" dirty="0">
                <a:solidFill>
                  <a:srgbClr val="002060"/>
                </a:solidFill>
              </a:rPr>
              <a:t>ВОЗДУШНЫЙ КОДЕКС РОССИЙСКОЙ ФЕДЕРАЦИИ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348880"/>
            <a:ext cx="8229600" cy="312494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1900" b="1" dirty="0" smtClean="0">
                <a:solidFill>
                  <a:srgbClr val="002060"/>
                </a:solidFill>
              </a:rPr>
              <a:t>Статья </a:t>
            </a:r>
            <a:r>
              <a:rPr lang="ru-RU" sz="1900" b="1" dirty="0">
                <a:solidFill>
                  <a:srgbClr val="002060"/>
                </a:solidFill>
              </a:rPr>
              <a:t>54. Подготовка специалистов согласно перечню специалистов авиационного персонала гражданской авиации</a:t>
            </a:r>
          </a:p>
          <a:p>
            <a:endParaRPr lang="ru-RU" sz="1900" dirty="0" smtClean="0"/>
          </a:p>
          <a:p>
            <a:pPr marL="0" indent="0" algn="just">
              <a:buNone/>
            </a:pPr>
            <a:r>
              <a:rPr lang="ru-RU" sz="1900" b="1" dirty="0" smtClean="0">
                <a:solidFill>
                  <a:srgbClr val="002060"/>
                </a:solidFill>
              </a:rPr>
              <a:t>3</a:t>
            </a:r>
            <a:r>
              <a:rPr lang="ru-RU" sz="1900" b="1" dirty="0">
                <a:solidFill>
                  <a:srgbClr val="002060"/>
                </a:solidFill>
              </a:rPr>
              <a:t>. Подготовка пилотов легких гражданских воздушных судов и пилотов сверхлегких гражданских </a:t>
            </a:r>
            <a:r>
              <a:rPr lang="ru-RU" sz="1900" b="1" u="sng" dirty="0">
                <a:solidFill>
                  <a:srgbClr val="002060"/>
                </a:solidFill>
              </a:rPr>
              <a:t>воздушных судов авиации общего назначения </a:t>
            </a:r>
            <a:r>
              <a:rPr lang="ru-RU" sz="1900" b="1" dirty="0">
                <a:solidFill>
                  <a:srgbClr val="002060"/>
                </a:solidFill>
              </a:rPr>
              <a:t>может осуществляться в порядке индивидуальной подготовки у лица, имеющего </a:t>
            </a:r>
            <a:r>
              <a:rPr lang="ru-RU" sz="1900" b="1" dirty="0" smtClean="0">
                <a:solidFill>
                  <a:srgbClr val="002060"/>
                </a:solidFill>
              </a:rPr>
              <a:t>… свидетельство </a:t>
            </a:r>
            <a:r>
              <a:rPr lang="ru-RU" sz="1900" b="1" dirty="0">
                <a:solidFill>
                  <a:srgbClr val="002060"/>
                </a:solidFill>
              </a:rPr>
              <a:t>с внесенной в него записью о праве проведения такой подготовки</a:t>
            </a:r>
            <a:r>
              <a:rPr lang="ru-RU" sz="1900" b="1" dirty="0" smtClean="0">
                <a:solidFill>
                  <a:srgbClr val="002060"/>
                </a:solidFill>
              </a:rPr>
              <a:t>. (!)</a:t>
            </a:r>
          </a:p>
          <a:p>
            <a:pPr marL="0" indent="0" algn="just">
              <a:buNone/>
            </a:pPr>
            <a:r>
              <a:rPr lang="ru-RU" sz="1900" i="1" dirty="0" smtClean="0">
                <a:solidFill>
                  <a:srgbClr val="002060"/>
                </a:solidFill>
              </a:rPr>
              <a:t>(Примечание: см. ст. 32 в части легких и сверхлегких ВС)</a:t>
            </a:r>
            <a:endParaRPr lang="ru-RU" sz="1900" i="1" dirty="0">
              <a:solidFill>
                <a:srgbClr val="002060"/>
              </a:solidFill>
            </a:endParaRPr>
          </a:p>
          <a:p>
            <a:pPr marL="0" indent="0">
              <a:buNone/>
            </a:pPr>
            <a:endParaRPr lang="ru-RU" dirty="0"/>
          </a:p>
        </p:txBody>
      </p:sp>
      <p:pic>
        <p:nvPicPr>
          <p:cNvPr id="4" name="Рисунок 3" descr="bg_2_ppt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00" y="-9547"/>
            <a:ext cx="9151943" cy="642693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483768" y="-138301"/>
            <a:ext cx="397217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800" dirty="0" smtClean="0">
                <a:solidFill>
                  <a:schemeClr val="bg1"/>
                </a:solidFill>
              </a:rPr>
              <a:t>АЭРОНЕТ 2016</a:t>
            </a:r>
            <a:endParaRPr lang="ru-RU" sz="4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264897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0020" y="1340768"/>
            <a:ext cx="8229600" cy="576064"/>
          </a:xfrm>
        </p:spPr>
        <p:txBody>
          <a:bodyPr/>
          <a:lstStyle/>
          <a:p>
            <a:r>
              <a:rPr lang="ru-RU" sz="2200" b="1" dirty="0">
                <a:solidFill>
                  <a:srgbClr val="002060"/>
                </a:solidFill>
              </a:rPr>
              <a:t>ВОЗДУШНЫЙ КОДЕКС РОССИЙСКОЙ ФЕДЕРАЦИИ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772816"/>
            <a:ext cx="8075240" cy="5001419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endParaRPr lang="ru-RU" sz="1800" b="1" dirty="0" smtClean="0">
              <a:solidFill>
                <a:srgbClr val="002060"/>
              </a:solidFill>
            </a:endParaRPr>
          </a:p>
          <a:p>
            <a:pPr marL="0" indent="0" algn="just">
              <a:buNone/>
            </a:pPr>
            <a:r>
              <a:rPr lang="ru-RU" sz="1800" b="1" dirty="0" smtClean="0">
                <a:solidFill>
                  <a:srgbClr val="002060"/>
                </a:solidFill>
              </a:rPr>
              <a:t>Статья </a:t>
            </a:r>
            <a:r>
              <a:rPr lang="ru-RU" sz="1800" b="1" dirty="0" smtClean="0">
                <a:solidFill>
                  <a:srgbClr val="002060"/>
                </a:solidFill>
              </a:rPr>
              <a:t>56. Экипаж воздушного судна</a:t>
            </a:r>
          </a:p>
          <a:p>
            <a:pPr marL="0" indent="0" algn="just">
              <a:buNone/>
            </a:pPr>
            <a:r>
              <a:rPr lang="ru-RU" sz="1800" b="1" i="0" dirty="0" smtClean="0">
                <a:solidFill>
                  <a:srgbClr val="002060"/>
                </a:solidFill>
                <a:effectLst/>
              </a:rPr>
              <a:t>1.1. Экипаж беспилотного воздушного судна состоит из одного либо нескольких </a:t>
            </a:r>
            <a:r>
              <a:rPr lang="ru-RU" sz="1800" b="1" i="0" dirty="0" smtClean="0">
                <a:solidFill>
                  <a:srgbClr val="FF0000"/>
                </a:solidFill>
                <a:effectLst/>
              </a:rPr>
              <a:t>внешних пилотов</a:t>
            </a:r>
            <a:r>
              <a:rPr lang="ru-RU" sz="1800" b="1" i="0" dirty="0" smtClean="0">
                <a:solidFill>
                  <a:srgbClr val="002060"/>
                </a:solidFill>
                <a:effectLst/>
              </a:rPr>
              <a:t>, одного из которых </a:t>
            </a:r>
            <a:r>
              <a:rPr lang="ru-RU" sz="1800" b="1" i="0" u="sng" dirty="0" smtClean="0">
                <a:solidFill>
                  <a:srgbClr val="002060"/>
                </a:solidFill>
                <a:effectLst/>
              </a:rPr>
              <a:t>владелец</a:t>
            </a:r>
            <a:r>
              <a:rPr lang="ru-RU" sz="1800" b="1" i="0" dirty="0" smtClean="0">
                <a:solidFill>
                  <a:srgbClr val="002060"/>
                </a:solidFill>
                <a:effectLst/>
              </a:rPr>
              <a:t> беспилотного воздушного судна назначает командиром такого воздушного судна.</a:t>
            </a:r>
          </a:p>
          <a:p>
            <a:pPr marL="0" indent="0" algn="just">
              <a:buNone/>
            </a:pPr>
            <a:endParaRPr lang="ru-RU" sz="1800" b="1" dirty="0">
              <a:solidFill>
                <a:srgbClr val="002060"/>
              </a:solidFill>
            </a:endParaRPr>
          </a:p>
          <a:p>
            <a:pPr marL="0" indent="0" algn="just">
              <a:buNone/>
            </a:pPr>
            <a:r>
              <a:rPr lang="ru-RU" sz="1800" b="1" i="0" dirty="0" smtClean="0">
                <a:solidFill>
                  <a:srgbClr val="002060"/>
                </a:solidFill>
                <a:effectLst/>
              </a:rPr>
              <a:t>Статья 57. Командир воздушного судна </a:t>
            </a:r>
          </a:p>
          <a:p>
            <a:pPr marL="0" indent="0" algn="just">
              <a:buNone/>
            </a:pPr>
            <a:r>
              <a:rPr lang="ru-RU" sz="1800" b="1" i="0" dirty="0" smtClean="0">
                <a:solidFill>
                  <a:srgbClr val="002060"/>
                </a:solidFill>
                <a:effectLst/>
              </a:rPr>
              <a:t>1. Командиром воздушного судна, </a:t>
            </a:r>
            <a:r>
              <a:rPr lang="ru-RU" sz="1800" b="1" i="0" dirty="0" smtClean="0">
                <a:solidFill>
                  <a:srgbClr val="FF0000"/>
                </a:solidFill>
                <a:effectLst/>
              </a:rPr>
              <a:t>за исключением </a:t>
            </a:r>
            <a:r>
              <a:rPr lang="ru-RU" sz="1800" b="1" dirty="0">
                <a:solidFill>
                  <a:srgbClr val="FF0000"/>
                </a:solidFill>
              </a:rPr>
              <a:t> </a:t>
            </a:r>
            <a:r>
              <a:rPr lang="ru-RU" sz="1800" b="1" dirty="0" smtClean="0">
                <a:solidFill>
                  <a:srgbClr val="002060"/>
                </a:solidFill>
              </a:rPr>
              <a:t>…  </a:t>
            </a:r>
            <a:r>
              <a:rPr lang="ru-RU" sz="1800" b="1" i="0" dirty="0" smtClean="0">
                <a:solidFill>
                  <a:srgbClr val="002060"/>
                </a:solidFill>
                <a:effectLst/>
              </a:rPr>
              <a:t>беспилотного  гражданского воздушного судна с максимальной взлетной массой </a:t>
            </a:r>
            <a:r>
              <a:rPr lang="ru-RU" sz="1800" b="1" i="0" dirty="0" smtClean="0">
                <a:solidFill>
                  <a:srgbClr val="FF0000"/>
                </a:solidFill>
                <a:effectLst/>
              </a:rPr>
              <a:t>30 килограммов и менее</a:t>
            </a:r>
            <a:r>
              <a:rPr lang="ru-RU" sz="1800" b="1" i="0" dirty="0" smtClean="0">
                <a:solidFill>
                  <a:srgbClr val="002060"/>
                </a:solidFill>
                <a:effectLst/>
              </a:rPr>
              <a:t>, является лицо, имеющее действующее свидетельство пилота (летчика, внешнего пилота), а также подготовку и опыт, необходимые для самостоятельного управления воздушным судном определенного типа.</a:t>
            </a:r>
          </a:p>
          <a:p>
            <a:pPr marL="0" indent="0" algn="just">
              <a:buNone/>
            </a:pPr>
            <a:endParaRPr lang="ru-RU" sz="1800" b="1" dirty="0">
              <a:solidFill>
                <a:srgbClr val="002060"/>
              </a:solidFill>
            </a:endParaRPr>
          </a:p>
        </p:txBody>
      </p:sp>
      <p:pic>
        <p:nvPicPr>
          <p:cNvPr id="4" name="Рисунок 3" descr="bg_2_ppt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00" y="-9547"/>
            <a:ext cx="9151943" cy="642693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483768" y="-138301"/>
            <a:ext cx="397217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800" dirty="0" smtClean="0">
                <a:solidFill>
                  <a:schemeClr val="bg1"/>
                </a:solidFill>
              </a:rPr>
              <a:t>АЭРОНЕТ 2016</a:t>
            </a:r>
            <a:endParaRPr lang="ru-RU" sz="4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751859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1471" y="950953"/>
            <a:ext cx="8229600" cy="1656184"/>
          </a:xfrm>
        </p:spPr>
        <p:txBody>
          <a:bodyPr>
            <a:normAutofit fontScale="90000"/>
          </a:bodyPr>
          <a:lstStyle/>
          <a:p>
            <a:pPr algn="l"/>
            <a:r>
              <a:rPr lang="ru-RU" sz="1600" b="1" dirty="0" smtClean="0">
                <a:solidFill>
                  <a:srgbClr val="002060"/>
                </a:solidFill>
              </a:rPr>
              <a:t>Утвержден</a:t>
            </a:r>
            <a:br>
              <a:rPr lang="ru-RU" sz="1600" b="1" dirty="0" smtClean="0">
                <a:solidFill>
                  <a:srgbClr val="002060"/>
                </a:solidFill>
              </a:rPr>
            </a:br>
            <a:r>
              <a:rPr lang="ru-RU" sz="1600" b="1" dirty="0" smtClean="0">
                <a:solidFill>
                  <a:srgbClr val="002060"/>
                </a:solidFill>
              </a:rPr>
              <a:t>приказом Минтранса России</a:t>
            </a:r>
            <a:br>
              <a:rPr lang="ru-RU" sz="1600" b="1" dirty="0" smtClean="0">
                <a:solidFill>
                  <a:srgbClr val="002060"/>
                </a:solidFill>
              </a:rPr>
            </a:br>
            <a:r>
              <a:rPr lang="ru-RU" sz="1600" b="1" dirty="0" smtClean="0">
                <a:solidFill>
                  <a:srgbClr val="002060"/>
                </a:solidFill>
              </a:rPr>
              <a:t>от 4 августа 2015 г. № 240</a:t>
            </a:r>
            <a:br>
              <a:rPr lang="ru-RU" sz="1600" b="1" dirty="0" smtClean="0">
                <a:solidFill>
                  <a:srgbClr val="002060"/>
                </a:solidFill>
              </a:rPr>
            </a:br>
            <a:r>
              <a:rPr lang="ru-RU" sz="1600" dirty="0" smtClean="0">
                <a:solidFill>
                  <a:srgbClr val="002060"/>
                </a:solidFill>
              </a:rPr>
              <a:t/>
            </a:r>
            <a:br>
              <a:rPr lang="ru-RU" sz="1600" dirty="0" smtClean="0">
                <a:solidFill>
                  <a:srgbClr val="002060"/>
                </a:solidFill>
              </a:rPr>
            </a:br>
            <a:r>
              <a:rPr lang="ru-RU" sz="2000" b="1" dirty="0" smtClean="0">
                <a:solidFill>
                  <a:srgbClr val="002060"/>
                </a:solidFill>
              </a:rPr>
              <a:t>ПЕРЕЧЕНЬ</a:t>
            </a:r>
            <a:br>
              <a:rPr lang="ru-RU" sz="2000" b="1" dirty="0" smtClean="0">
                <a:solidFill>
                  <a:srgbClr val="002060"/>
                </a:solidFill>
              </a:rPr>
            </a:br>
            <a:r>
              <a:rPr lang="ru-RU" sz="2000" b="1" dirty="0" smtClean="0">
                <a:solidFill>
                  <a:srgbClr val="002060"/>
                </a:solidFill>
              </a:rPr>
              <a:t>СПЕЦИАЛИСТОВ АВИАЦИОННОГО ПЕРСОНАЛА ГРАЖДАНСКОЙ АВИАЦИИ</a:t>
            </a:r>
            <a:br>
              <a:rPr lang="ru-RU" sz="2000" b="1" dirty="0" smtClean="0">
                <a:solidFill>
                  <a:srgbClr val="002060"/>
                </a:solidFill>
              </a:rPr>
            </a:br>
            <a:r>
              <a:rPr lang="ru-RU" sz="2000" b="1" dirty="0" smtClean="0">
                <a:solidFill>
                  <a:srgbClr val="002060"/>
                </a:solidFill>
              </a:rPr>
              <a:t>РОССИЙСКОЙ ФЕДЕРАЦИИ</a:t>
            </a:r>
            <a:r>
              <a:rPr lang="ru-RU" sz="2000" dirty="0" smtClean="0">
                <a:solidFill>
                  <a:srgbClr val="002060"/>
                </a:solidFill>
              </a:rPr>
              <a:t/>
            </a:r>
            <a:br>
              <a:rPr lang="ru-RU" sz="2000" dirty="0" smtClean="0">
                <a:solidFill>
                  <a:srgbClr val="002060"/>
                </a:solidFill>
              </a:rPr>
            </a:br>
            <a:endParaRPr lang="ru-RU" sz="2000" dirty="0">
              <a:solidFill>
                <a:srgbClr val="00206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2" y="2632127"/>
            <a:ext cx="8229600" cy="3705275"/>
          </a:xfrm>
        </p:spPr>
        <p:txBody>
          <a:bodyPr>
            <a:normAutofit fontScale="47500" lnSpcReduction="20000"/>
          </a:bodyPr>
          <a:lstStyle/>
          <a:p>
            <a:pPr marL="0" indent="0">
              <a:buNone/>
            </a:pPr>
            <a:r>
              <a:rPr lang="ru-RU" b="1" dirty="0" smtClean="0">
                <a:solidFill>
                  <a:srgbClr val="002060"/>
                </a:solidFill>
              </a:rPr>
              <a:t>1. Специалисты, входящие в состав летного экипажа гражданской авиации:</a:t>
            </a:r>
          </a:p>
          <a:p>
            <a:pPr marL="0" indent="0">
              <a:buNone/>
            </a:pPr>
            <a:r>
              <a:rPr lang="ru-RU" dirty="0" smtClean="0"/>
              <a:t>                     </a:t>
            </a:r>
            <a:r>
              <a:rPr lang="ru-RU" b="1" dirty="0" smtClean="0">
                <a:solidFill>
                  <a:srgbClr val="FF0000"/>
                </a:solidFill>
              </a:rPr>
              <a:t>пилот;</a:t>
            </a:r>
          </a:p>
          <a:p>
            <a:pPr marL="0" indent="0">
              <a:buNone/>
            </a:pPr>
            <a:r>
              <a:rPr lang="ru-RU" dirty="0" smtClean="0"/>
              <a:t>                     </a:t>
            </a:r>
            <a:r>
              <a:rPr lang="ru-RU" dirty="0" smtClean="0">
                <a:solidFill>
                  <a:srgbClr val="002060"/>
                </a:solidFill>
              </a:rPr>
              <a:t>штурман;</a:t>
            </a:r>
          </a:p>
          <a:p>
            <a:pPr marL="0" indent="0">
              <a:buNone/>
            </a:pPr>
            <a:r>
              <a:rPr lang="ru-RU" dirty="0" smtClean="0">
                <a:solidFill>
                  <a:srgbClr val="002060"/>
                </a:solidFill>
              </a:rPr>
              <a:t>                     бортрадист;</a:t>
            </a:r>
          </a:p>
          <a:p>
            <a:pPr marL="0" indent="0">
              <a:buNone/>
            </a:pPr>
            <a:r>
              <a:rPr lang="ru-RU" dirty="0" smtClean="0"/>
              <a:t>                     </a:t>
            </a:r>
            <a:r>
              <a:rPr lang="ru-RU" b="1" dirty="0" smtClean="0">
                <a:solidFill>
                  <a:srgbClr val="FF0000"/>
                </a:solidFill>
              </a:rPr>
              <a:t>бортинженер (бортмеханик);</a:t>
            </a:r>
          </a:p>
          <a:p>
            <a:pPr marL="0" indent="0">
              <a:buNone/>
            </a:pPr>
            <a:r>
              <a:rPr lang="ru-RU" dirty="0" smtClean="0">
                <a:solidFill>
                  <a:srgbClr val="002060"/>
                </a:solidFill>
              </a:rPr>
              <a:t>                    летчик-наблюдатель.</a:t>
            </a:r>
          </a:p>
          <a:p>
            <a:pPr marL="0" indent="0">
              <a:buNone/>
            </a:pPr>
            <a:r>
              <a:rPr lang="ru-RU" b="1" dirty="0" smtClean="0">
                <a:solidFill>
                  <a:srgbClr val="002060"/>
                </a:solidFill>
              </a:rPr>
              <a:t>2. Специалисты, входящие в состав </a:t>
            </a:r>
            <a:r>
              <a:rPr lang="ru-RU" b="1" dirty="0" err="1" smtClean="0">
                <a:solidFill>
                  <a:srgbClr val="002060"/>
                </a:solidFill>
              </a:rPr>
              <a:t>кабинного</a:t>
            </a:r>
            <a:r>
              <a:rPr lang="ru-RU" b="1" dirty="0" smtClean="0">
                <a:solidFill>
                  <a:srgbClr val="002060"/>
                </a:solidFill>
              </a:rPr>
              <a:t> экипажа гражданской авиации:</a:t>
            </a:r>
          </a:p>
          <a:p>
            <a:pPr marL="0" indent="0">
              <a:buNone/>
            </a:pPr>
            <a:r>
              <a:rPr lang="ru-RU" dirty="0" smtClean="0">
                <a:solidFill>
                  <a:srgbClr val="002060"/>
                </a:solidFill>
              </a:rPr>
              <a:t>                    бортпроводник;</a:t>
            </a:r>
          </a:p>
          <a:p>
            <a:pPr marL="0" indent="0">
              <a:buNone/>
            </a:pPr>
            <a:r>
              <a:rPr lang="ru-RU" dirty="0" smtClean="0"/>
              <a:t>                    </a:t>
            </a:r>
            <a:r>
              <a:rPr lang="ru-RU" b="1" dirty="0" err="1" smtClean="0">
                <a:solidFill>
                  <a:srgbClr val="FF0000"/>
                </a:solidFill>
              </a:rPr>
              <a:t>бортоператор</a:t>
            </a:r>
            <a:r>
              <a:rPr lang="ru-RU" b="1" dirty="0" smtClean="0">
                <a:solidFill>
                  <a:srgbClr val="FF0000"/>
                </a:solidFill>
              </a:rPr>
              <a:t>.</a:t>
            </a:r>
          </a:p>
          <a:p>
            <a:pPr marL="0" indent="0">
              <a:buNone/>
            </a:pPr>
            <a:r>
              <a:rPr lang="ru-RU" b="1" dirty="0" smtClean="0">
                <a:solidFill>
                  <a:srgbClr val="002060"/>
                </a:solidFill>
              </a:rPr>
              <a:t>3. Специалисты, осуществляющие управление воздушным движением:</a:t>
            </a:r>
          </a:p>
          <a:p>
            <a:pPr marL="0" indent="0">
              <a:buNone/>
            </a:pPr>
            <a:r>
              <a:rPr lang="ru-RU" dirty="0" smtClean="0">
                <a:solidFill>
                  <a:srgbClr val="FF0000"/>
                </a:solidFill>
              </a:rPr>
              <a:t>                   </a:t>
            </a:r>
            <a:r>
              <a:rPr lang="ru-RU" b="1" dirty="0" smtClean="0">
                <a:solidFill>
                  <a:srgbClr val="FF0000"/>
                </a:solidFill>
              </a:rPr>
              <a:t>диспетчер управления воздушным движением.</a:t>
            </a:r>
          </a:p>
          <a:p>
            <a:pPr marL="0" indent="0">
              <a:buNone/>
            </a:pPr>
            <a:r>
              <a:rPr lang="ru-RU" b="1" dirty="0" smtClean="0">
                <a:solidFill>
                  <a:srgbClr val="002060"/>
                </a:solidFill>
              </a:rPr>
              <a:t>4. Специалисты, осуществляющие техническое обслуживание воздушных судов:</a:t>
            </a:r>
          </a:p>
          <a:p>
            <a:pPr marL="0" indent="0">
              <a:buNone/>
            </a:pPr>
            <a:r>
              <a:rPr lang="ru-RU" b="1" dirty="0" smtClean="0"/>
              <a:t>                    </a:t>
            </a:r>
            <a:r>
              <a:rPr lang="ru-RU" b="1" dirty="0" smtClean="0">
                <a:solidFill>
                  <a:srgbClr val="FF0000"/>
                </a:solidFill>
              </a:rPr>
              <a:t>специалист по техническому обслуживанию воздушных судов.</a:t>
            </a:r>
          </a:p>
          <a:p>
            <a:pPr marL="0" indent="0">
              <a:buNone/>
            </a:pPr>
            <a:r>
              <a:rPr lang="ru-RU" b="1" dirty="0" smtClean="0">
                <a:solidFill>
                  <a:srgbClr val="002060"/>
                </a:solidFill>
              </a:rPr>
              <a:t>5. Специалисты, осуществляющие функции сотрудника по обеспечению полетов:</a:t>
            </a:r>
          </a:p>
          <a:p>
            <a:pPr marL="0" indent="0">
              <a:buNone/>
            </a:pPr>
            <a:r>
              <a:rPr lang="ru-RU" dirty="0" smtClean="0">
                <a:solidFill>
                  <a:srgbClr val="002060"/>
                </a:solidFill>
              </a:rPr>
              <a:t>                  сотрудник по обеспечению полетов.</a:t>
            </a:r>
          </a:p>
          <a:p>
            <a:endParaRPr lang="ru-RU" dirty="0">
              <a:solidFill>
                <a:srgbClr val="002060"/>
              </a:solidFill>
            </a:endParaRPr>
          </a:p>
        </p:txBody>
      </p:sp>
      <p:pic>
        <p:nvPicPr>
          <p:cNvPr id="4" name="Рисунок 3" descr="bg_2_ppt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00" y="-9547"/>
            <a:ext cx="9151943" cy="642693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483768" y="-138301"/>
            <a:ext cx="397217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800" dirty="0" smtClean="0">
                <a:solidFill>
                  <a:schemeClr val="bg1"/>
                </a:solidFill>
              </a:rPr>
              <a:t>АЭРОНЕТ 2016</a:t>
            </a:r>
            <a:endParaRPr lang="ru-RU" sz="4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679893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1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9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0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2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4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6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7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5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6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7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8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0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2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53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1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2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3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4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5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6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7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8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69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1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7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8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9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0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1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2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3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4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85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01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3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4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9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10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1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12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3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14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5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6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17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9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0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25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26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7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28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9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30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1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32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33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5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6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7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9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0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41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2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3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44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5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46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7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48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49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1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2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3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4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5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6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57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58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9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0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1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62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3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64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620688"/>
            <a:ext cx="8229600" cy="1570186"/>
          </a:xfrm>
        </p:spPr>
        <p:txBody>
          <a:bodyPr>
            <a:normAutofit/>
          </a:bodyPr>
          <a:lstStyle/>
          <a:p>
            <a:r>
              <a:rPr lang="ru-RU" sz="2000" b="1" dirty="0" smtClean="0">
                <a:solidFill>
                  <a:srgbClr val="002060"/>
                </a:solidFill>
              </a:rPr>
              <a:t>ПРЕДЛАГАЕМЫЕ ДОПОЛНЕНИЯ В ПЕРЕЧЕНЬ СПЕЦИАЛИСТОВ АВИАЦИОННОГО ПЕРСОНАЛА ГРАЖДАНСКОЙ АВИАЦИИ</a:t>
            </a:r>
            <a:br>
              <a:rPr lang="ru-RU" sz="2000" b="1" dirty="0" smtClean="0">
                <a:solidFill>
                  <a:srgbClr val="002060"/>
                </a:solidFill>
              </a:rPr>
            </a:br>
            <a:r>
              <a:rPr lang="ru-RU" sz="2000" b="1" dirty="0" smtClean="0">
                <a:solidFill>
                  <a:srgbClr val="002060"/>
                </a:solidFill>
              </a:rPr>
              <a:t>РОССИЙСКОЙ ФЕДЕРАЦИИ</a:t>
            </a:r>
            <a:r>
              <a:rPr lang="ru-RU" sz="2000" dirty="0" smtClean="0">
                <a:solidFill>
                  <a:srgbClr val="002060"/>
                </a:solidFill>
              </a:rPr>
              <a:t/>
            </a:r>
            <a:br>
              <a:rPr lang="ru-RU" sz="2000" dirty="0" smtClean="0">
                <a:solidFill>
                  <a:srgbClr val="002060"/>
                </a:solidFill>
              </a:rPr>
            </a:br>
            <a:endParaRPr lang="ru-RU" sz="2000" dirty="0">
              <a:solidFill>
                <a:srgbClr val="00206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1844824"/>
            <a:ext cx="8229600" cy="4608512"/>
          </a:xfrm>
        </p:spPr>
        <p:txBody>
          <a:bodyPr>
            <a:normAutofit fontScale="47500" lnSpcReduction="20000"/>
          </a:bodyPr>
          <a:lstStyle/>
          <a:p>
            <a:pPr marL="0" indent="0" algn="ctr">
              <a:buNone/>
            </a:pPr>
            <a:r>
              <a:rPr lang="ru-RU" sz="4500" b="1" dirty="0" smtClean="0">
                <a:solidFill>
                  <a:srgbClr val="002060"/>
                </a:solidFill>
              </a:rPr>
              <a:t>Специалисты, входящие в состав экипажа </a:t>
            </a:r>
            <a:r>
              <a:rPr lang="ru-RU" sz="4500" b="1" dirty="0" smtClean="0">
                <a:solidFill>
                  <a:srgbClr val="002060"/>
                </a:solidFill>
              </a:rPr>
              <a:t>БВС:</a:t>
            </a:r>
            <a:endParaRPr lang="ru-RU" sz="4500" b="1" dirty="0" smtClean="0">
              <a:solidFill>
                <a:srgbClr val="002060"/>
              </a:solidFill>
            </a:endParaRPr>
          </a:p>
          <a:p>
            <a:pPr marL="0" indent="0">
              <a:buNone/>
            </a:pPr>
            <a:endParaRPr lang="ru-RU" sz="4500" b="1" dirty="0" smtClean="0">
              <a:solidFill>
                <a:srgbClr val="002060"/>
              </a:solidFill>
            </a:endParaRPr>
          </a:p>
          <a:p>
            <a:r>
              <a:rPr lang="ru-RU" sz="4500" b="1" dirty="0">
                <a:solidFill>
                  <a:srgbClr val="FF0000"/>
                </a:solidFill>
              </a:rPr>
              <a:t>в</a:t>
            </a:r>
            <a:r>
              <a:rPr lang="ru-RU" sz="4500" b="1" dirty="0" smtClean="0">
                <a:solidFill>
                  <a:srgbClr val="FF0000"/>
                </a:solidFill>
              </a:rPr>
              <a:t>нешний </a:t>
            </a:r>
            <a:r>
              <a:rPr lang="ru-RU" sz="4500" b="1" dirty="0" smtClean="0">
                <a:solidFill>
                  <a:srgbClr val="FF0000"/>
                </a:solidFill>
              </a:rPr>
              <a:t>пилот (оператор)</a:t>
            </a:r>
            <a:endParaRPr lang="ru-RU" sz="4500" b="1" dirty="0" smtClean="0">
              <a:solidFill>
                <a:srgbClr val="FF0000"/>
              </a:solidFill>
            </a:endParaRPr>
          </a:p>
          <a:p>
            <a:r>
              <a:rPr lang="ru-RU" sz="4500" b="1" dirty="0" smtClean="0">
                <a:solidFill>
                  <a:srgbClr val="FF0000"/>
                </a:solidFill>
              </a:rPr>
              <a:t>инженер БАС (механик БВС)</a:t>
            </a:r>
          </a:p>
          <a:p>
            <a:r>
              <a:rPr lang="ru-RU" sz="4500" b="1" dirty="0" smtClean="0">
                <a:solidFill>
                  <a:srgbClr val="FF0000"/>
                </a:solidFill>
              </a:rPr>
              <a:t>оператор целевых нагрузок БВС   </a:t>
            </a:r>
          </a:p>
          <a:p>
            <a:endParaRPr lang="ru-RU" sz="4500" b="1" dirty="0" smtClean="0"/>
          </a:p>
          <a:p>
            <a:pPr marL="0" indent="0" algn="ctr">
              <a:buNone/>
            </a:pPr>
            <a:r>
              <a:rPr lang="ru-RU" sz="4500" b="1" dirty="0" smtClean="0">
                <a:solidFill>
                  <a:srgbClr val="002060"/>
                </a:solidFill>
              </a:rPr>
              <a:t>Специалисты, осуществляющие техническое обслуживание БАС:</a:t>
            </a:r>
          </a:p>
          <a:p>
            <a:pPr marL="0" indent="0">
              <a:buNone/>
            </a:pPr>
            <a:endParaRPr lang="ru-RU" sz="4500" b="1" dirty="0" smtClean="0"/>
          </a:p>
          <a:p>
            <a:r>
              <a:rPr lang="ru-RU" sz="4500" b="1" dirty="0" smtClean="0">
                <a:solidFill>
                  <a:srgbClr val="FF0000"/>
                </a:solidFill>
              </a:rPr>
              <a:t>специалист по техническому обслуживанию БАС</a:t>
            </a:r>
          </a:p>
          <a:p>
            <a:pPr marL="0" indent="0">
              <a:buNone/>
            </a:pPr>
            <a:endParaRPr lang="ru-RU" sz="4500" b="1" dirty="0" smtClean="0"/>
          </a:p>
          <a:p>
            <a:pPr marL="0" indent="0" algn="ctr">
              <a:buNone/>
            </a:pPr>
            <a:r>
              <a:rPr lang="ru-RU" sz="4500" b="1" dirty="0" smtClean="0">
                <a:solidFill>
                  <a:srgbClr val="002060"/>
                </a:solidFill>
              </a:rPr>
              <a:t>Специалисты, осуществляющие управление воздушным движением БВС:</a:t>
            </a:r>
          </a:p>
          <a:p>
            <a:pPr marL="0" indent="0">
              <a:buNone/>
            </a:pPr>
            <a:endParaRPr lang="ru-RU" sz="4500" b="1" dirty="0" smtClean="0"/>
          </a:p>
          <a:p>
            <a:r>
              <a:rPr lang="ru-RU" sz="4500" b="1" dirty="0" smtClean="0">
                <a:solidFill>
                  <a:srgbClr val="FF0000"/>
                </a:solidFill>
              </a:rPr>
              <a:t>диспетчер управления воздушным движением БВС</a:t>
            </a:r>
          </a:p>
          <a:p>
            <a:endParaRPr lang="ru-RU" sz="4500" b="1" dirty="0" smtClean="0"/>
          </a:p>
          <a:p>
            <a:pPr marL="0" indent="0">
              <a:buNone/>
            </a:pP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4601748" y="2986883"/>
            <a:ext cx="57606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solidFill>
                  <a:srgbClr val="FF0000"/>
                </a:solidFill>
              </a:rPr>
              <a:t>?</a:t>
            </a:r>
          </a:p>
        </p:txBody>
      </p:sp>
      <p:sp>
        <p:nvSpPr>
          <p:cNvPr id="5" name="Овал 4"/>
          <p:cNvSpPr/>
          <p:nvPr/>
        </p:nvSpPr>
        <p:spPr>
          <a:xfrm>
            <a:off x="395536" y="2255518"/>
            <a:ext cx="3672408" cy="717365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Овал 5"/>
          <p:cNvSpPr/>
          <p:nvPr/>
        </p:nvSpPr>
        <p:spPr>
          <a:xfrm>
            <a:off x="611560" y="4158574"/>
            <a:ext cx="5616624" cy="72008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7" name="Рисунок 6" descr="bg_2_ppt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00" y="-9547"/>
            <a:ext cx="9151943" cy="642693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2483768" y="-138301"/>
            <a:ext cx="397217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800" dirty="0" smtClean="0">
                <a:solidFill>
                  <a:schemeClr val="bg1"/>
                </a:solidFill>
              </a:rPr>
              <a:t>АЭРОНЕТ 2016</a:t>
            </a:r>
            <a:endParaRPr lang="ru-RU" sz="4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340741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191 -0.01875 L 0.14444 -0.01875 C 0.21024 -0.01875 0.29132 0.06412 0.29132 0.13171 L 0.29132 0.28264 " pathEditMode="relative" rAng="0" ptsTypes="AAAA">
                                      <p:cBhvr>
                                        <p:cTn id="6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653" y="1506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2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4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5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6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8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9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0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2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5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1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2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4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5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6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7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8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animBg="1"/>
      <p:bldP spid="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bg_2_ppt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00" y="-9547"/>
            <a:ext cx="9151943" cy="642693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2483768" y="-138301"/>
            <a:ext cx="397217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800" dirty="0" smtClean="0">
                <a:solidFill>
                  <a:schemeClr val="bg1"/>
                </a:solidFill>
              </a:rPr>
              <a:t>АЭРОНЕТ 2016</a:t>
            </a:r>
            <a:endParaRPr lang="ru-RU" sz="4800" dirty="0">
              <a:solidFill>
                <a:schemeClr val="bg1"/>
              </a:solidFill>
            </a:endParaRPr>
          </a:p>
        </p:txBody>
      </p:sp>
      <p:sp>
        <p:nvSpPr>
          <p:cNvPr id="6" name="Объект 2"/>
          <p:cNvSpPr txBox="1">
            <a:spLocks/>
          </p:cNvSpPr>
          <p:nvPr/>
        </p:nvSpPr>
        <p:spPr>
          <a:xfrm>
            <a:off x="539552" y="2204864"/>
            <a:ext cx="8229600" cy="139675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algn="ctr" fontAlgn="ctr">
              <a:spcBef>
                <a:spcPts val="0"/>
              </a:spcBef>
              <a:buNone/>
              <a:defRPr/>
            </a:pPr>
            <a:r>
              <a:rPr lang="ru-RU" sz="3600" b="1" dirty="0">
                <a:solidFill>
                  <a:srgbClr val="002060"/>
                </a:solidFill>
              </a:rPr>
              <a:t>Перечень требований к трудовым действиям, необходимым умениям и </a:t>
            </a:r>
            <a:r>
              <a:rPr lang="ru-RU" sz="3600" b="1" dirty="0" smtClean="0">
                <a:solidFill>
                  <a:srgbClr val="002060"/>
                </a:solidFill>
              </a:rPr>
              <a:t>знаниям</a:t>
            </a:r>
          </a:p>
          <a:p>
            <a:pPr marL="0" lvl="0" indent="0" algn="ctr" fontAlgn="ctr">
              <a:spcBef>
                <a:spcPts val="0"/>
              </a:spcBef>
              <a:buNone/>
              <a:defRPr/>
            </a:pPr>
            <a:endParaRPr lang="ru-RU" sz="3600" b="1" dirty="0">
              <a:solidFill>
                <a:srgbClr val="002060"/>
              </a:solidFill>
            </a:endParaRPr>
          </a:p>
          <a:p>
            <a:pPr marL="0" lvl="0" indent="0" algn="ctr" fontAlgn="ctr">
              <a:spcBef>
                <a:spcPts val="0"/>
              </a:spcBef>
              <a:buNone/>
              <a:defRPr/>
            </a:pPr>
            <a:endParaRPr lang="ru-RU" sz="3600" b="1" dirty="0" smtClean="0">
              <a:solidFill>
                <a:srgbClr val="002060"/>
              </a:solidFill>
            </a:endParaRPr>
          </a:p>
          <a:p>
            <a:pPr marL="0" lvl="0" indent="0" algn="ctr" fontAlgn="ctr">
              <a:spcBef>
                <a:spcPts val="0"/>
              </a:spcBef>
              <a:buNone/>
              <a:defRPr/>
            </a:pPr>
            <a:endParaRPr lang="ru-RU" sz="3600" b="1" dirty="0">
              <a:solidFill>
                <a:srgbClr val="002060"/>
              </a:solidFill>
            </a:endParaRPr>
          </a:p>
          <a:p>
            <a:pPr marL="0" indent="0" algn="ctr" fontAlgn="ctr">
              <a:spcBef>
                <a:spcPts val="0"/>
              </a:spcBef>
              <a:buNone/>
              <a:defRPr/>
            </a:pPr>
            <a:r>
              <a:rPr lang="ru-RU" sz="1800" b="1" dirty="0">
                <a:solidFill>
                  <a:srgbClr val="002060"/>
                </a:solidFill>
                <a:hlinkClick r:id="rId3" action="ppaction://hlinkfile"/>
              </a:rPr>
              <a:t>Таблица ПС.</a:t>
            </a:r>
            <a:r>
              <a:rPr lang="en-US" sz="1800" b="1" dirty="0" err="1">
                <a:solidFill>
                  <a:srgbClr val="002060"/>
                </a:solidFill>
                <a:hlinkClick r:id="rId3" action="ppaction://hlinkfile"/>
              </a:rPr>
              <a:t>xlsx</a:t>
            </a:r>
            <a:endParaRPr lang="ru-RU" sz="1800" b="1" dirty="0">
              <a:solidFill>
                <a:srgbClr val="002060"/>
              </a:solidFill>
            </a:endParaRPr>
          </a:p>
          <a:p>
            <a:pPr marL="0" lvl="0" indent="0" algn="ctr" fontAlgn="ctr">
              <a:spcBef>
                <a:spcPts val="0"/>
              </a:spcBef>
              <a:buNone/>
              <a:defRPr/>
            </a:pPr>
            <a:endParaRPr lang="ru-RU" sz="36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452714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2" y="2204864"/>
            <a:ext cx="8229600" cy="139675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7200" i="1" dirty="0" smtClean="0">
                <a:solidFill>
                  <a:srgbClr val="002060"/>
                </a:solidFill>
                <a:latin typeface="Mistral" pitchFamily="66" charset="0"/>
              </a:rPr>
              <a:t>Спасибо </a:t>
            </a:r>
            <a:r>
              <a:rPr lang="ru-RU" sz="7200" i="1" dirty="0" smtClean="0">
                <a:solidFill>
                  <a:srgbClr val="002060"/>
                </a:solidFill>
                <a:latin typeface="Mistral" pitchFamily="66" charset="0"/>
              </a:rPr>
              <a:t>за внимание</a:t>
            </a:r>
            <a:r>
              <a:rPr lang="ru-RU" sz="7200" i="1" dirty="0" smtClean="0">
                <a:solidFill>
                  <a:srgbClr val="002060"/>
                </a:solidFill>
                <a:latin typeface="Mistral" pitchFamily="66" charset="0"/>
              </a:rPr>
              <a:t>!</a:t>
            </a:r>
            <a:endParaRPr lang="ru-RU" sz="7200" i="1" dirty="0">
              <a:solidFill>
                <a:srgbClr val="002060"/>
              </a:solidFill>
              <a:latin typeface="Mistral" pitchFamily="66" charset="0"/>
            </a:endParaRPr>
          </a:p>
        </p:txBody>
      </p:sp>
      <p:sp>
        <p:nvSpPr>
          <p:cNvPr id="4" name="Объект 2"/>
          <p:cNvSpPr txBox="1">
            <a:spLocks/>
          </p:cNvSpPr>
          <p:nvPr/>
        </p:nvSpPr>
        <p:spPr>
          <a:xfrm>
            <a:off x="1507722" y="4221088"/>
            <a:ext cx="6992652" cy="13967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endParaRPr lang="ru-RU" sz="6000" dirty="0">
              <a:solidFill>
                <a:srgbClr val="002060"/>
              </a:solidFill>
              <a:latin typeface="Mistral" pitchFamily="66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5868144" y="3918539"/>
            <a:ext cx="263223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i="1" dirty="0" smtClean="0">
                <a:solidFill>
                  <a:srgbClr val="002060"/>
                </a:solidFill>
              </a:rPr>
              <a:t>Сычев Игорь Алексеевич</a:t>
            </a:r>
          </a:p>
          <a:p>
            <a:endParaRPr lang="ru-RU" i="1" dirty="0">
              <a:solidFill>
                <a:srgbClr val="002060"/>
              </a:solidFill>
            </a:endParaRPr>
          </a:p>
          <a:p>
            <a:r>
              <a:rPr lang="ru-RU" i="1" dirty="0">
                <a:solidFill>
                  <a:srgbClr val="002060"/>
                </a:solidFill>
              </a:rPr>
              <a:t>О</a:t>
            </a:r>
            <a:r>
              <a:rPr lang="ru-RU" i="1" dirty="0" smtClean="0">
                <a:solidFill>
                  <a:srgbClr val="002060"/>
                </a:solidFill>
              </a:rPr>
              <a:t>ОО </a:t>
            </a:r>
            <a:r>
              <a:rPr lang="ru-RU" i="1" dirty="0">
                <a:solidFill>
                  <a:srgbClr val="002060"/>
                </a:solidFill>
              </a:rPr>
              <a:t>​"​</a:t>
            </a:r>
            <a:r>
              <a:rPr lang="ru-RU" i="1" dirty="0" err="1">
                <a:solidFill>
                  <a:srgbClr val="002060"/>
                </a:solidFill>
              </a:rPr>
              <a:t>ИнЭнерджи</a:t>
            </a:r>
            <a:r>
              <a:rPr lang="ru-RU" i="1" dirty="0">
                <a:solidFill>
                  <a:srgbClr val="002060"/>
                </a:solidFill>
              </a:rPr>
              <a:t>​"​</a:t>
            </a:r>
          </a:p>
          <a:p>
            <a:r>
              <a:rPr lang="ru-RU" i="1" dirty="0" smtClean="0">
                <a:solidFill>
                  <a:srgbClr val="002060"/>
                </a:solidFill>
              </a:rPr>
              <a:t>Тел</a:t>
            </a:r>
            <a:r>
              <a:rPr lang="ru-RU" i="1" dirty="0">
                <a:solidFill>
                  <a:srgbClr val="002060"/>
                </a:solidFill>
              </a:rPr>
              <a:t>.:   +7 (495) 380 02 55</a:t>
            </a:r>
          </a:p>
          <a:p>
            <a:r>
              <a:rPr lang="ru-RU" i="1" dirty="0" smtClean="0">
                <a:solidFill>
                  <a:srgbClr val="002060"/>
                </a:solidFill>
              </a:rPr>
              <a:t>​​​​​​</a:t>
            </a:r>
            <a:r>
              <a:rPr lang="ru-RU" i="1" dirty="0">
                <a:solidFill>
                  <a:srgbClr val="002060"/>
                </a:solidFill>
              </a:rPr>
              <a:t>i.sychev@inenergy.ru</a:t>
            </a:r>
          </a:p>
          <a:p>
            <a:r>
              <a:rPr lang="ru-RU" i="1" dirty="0" smtClean="0">
                <a:solidFill>
                  <a:srgbClr val="002060"/>
                </a:solidFill>
              </a:rPr>
              <a:t>www.inenergy.ru</a:t>
            </a:r>
            <a:endParaRPr lang="ru-RU" i="1" dirty="0">
              <a:solidFill>
                <a:srgbClr val="002060"/>
              </a:solidFill>
            </a:endParaRPr>
          </a:p>
        </p:txBody>
      </p:sp>
      <p:pic>
        <p:nvPicPr>
          <p:cNvPr id="6" name="Рисунок 5" descr="bg_2_ppt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00" y="-9547"/>
            <a:ext cx="9151943" cy="642693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2483768" y="-138301"/>
            <a:ext cx="397217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800" dirty="0" smtClean="0">
                <a:solidFill>
                  <a:schemeClr val="bg1"/>
                </a:solidFill>
              </a:rPr>
              <a:t>АЭРОНЕТ 2016</a:t>
            </a:r>
            <a:endParaRPr lang="ru-RU" sz="4800" dirty="0">
              <a:solidFill>
                <a:schemeClr val="bg1"/>
              </a:solidFill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592" y="4405587"/>
            <a:ext cx="1765052" cy="15354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83112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510</TotalTime>
  <Words>457</Words>
  <Application>Microsoft Office PowerPoint</Application>
  <PresentationFormat>Экран (4:3)</PresentationFormat>
  <Paragraphs>83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3" baseType="lpstr">
      <vt:lpstr>Arial</vt:lpstr>
      <vt:lpstr>Calibri</vt:lpstr>
      <vt:lpstr>Mistral</vt:lpstr>
      <vt:lpstr>Тема Office</vt:lpstr>
      <vt:lpstr>Презентация PowerPoint</vt:lpstr>
      <vt:lpstr>ВОЗДУШНЫЙ КОДЕКС РОССИЙСКОЙ ФЕДЕРАЦИИ</vt:lpstr>
      <vt:lpstr>ВОЗДУШНЫЙ КОДЕКС РОССИЙСКОЙ ФЕДЕРАЦИИ</vt:lpstr>
      <vt:lpstr>ВОЗДУШНЫЙ КОДЕКС РОССИЙСКОЙ ФЕДЕРАЦИИ</vt:lpstr>
      <vt:lpstr>ВОЗДУШНЫЙ КОДЕКС РОССИЙСКОЙ ФЕДЕРАЦИИ</vt:lpstr>
      <vt:lpstr>Утвержден приказом Минтранса России от 4 августа 2015 г. № 240  ПЕРЕЧЕНЬ СПЕЦИАЛИСТОВ АВИАЦИОННОГО ПЕРСОНАЛА ГРАЖДАНСКОЙ АВИАЦИИ РОССИЙСКОЙ ФЕДЕРАЦИИ </vt:lpstr>
      <vt:lpstr>ПРЕДЛАГАЕМЫЕ ДОПОЛНЕНИЯ В ПЕРЕЧЕНЬ СПЕЦИАЛИСТОВ АВИАЦИОННОГО ПЕРСОНАЛА ГРАЖДАНСКОЙ АВИАЦИИ РОССИЙСКОЙ ФЕДЕРАЦИИ </vt:lpstr>
      <vt:lpstr>Презентация PowerPoint</vt:lpstr>
      <vt:lpstr>Презентация PowerPoint</vt:lpstr>
    </vt:vector>
  </TitlesOfParts>
  <Company>Hewlett-Packard Company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Gleb</dc:creator>
  <cp:lastModifiedBy>Сычев Игорь</cp:lastModifiedBy>
  <cp:revision>19</cp:revision>
  <dcterms:created xsi:type="dcterms:W3CDTF">2016-09-14T04:30:02Z</dcterms:created>
  <dcterms:modified xsi:type="dcterms:W3CDTF">2016-09-14T15:05:02Z</dcterms:modified>
</cp:coreProperties>
</file>